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6"/>
  </p:notesMasterIdLst>
  <p:sldIdLst>
    <p:sldId id="256" r:id="rId2"/>
    <p:sldId id="259" r:id="rId3"/>
    <p:sldId id="264" r:id="rId4"/>
    <p:sldId id="261" r:id="rId5"/>
    <p:sldId id="262" r:id="rId6"/>
    <p:sldId id="266" r:id="rId7"/>
    <p:sldId id="269" r:id="rId8"/>
    <p:sldId id="270" r:id="rId9"/>
    <p:sldId id="271" r:id="rId10"/>
    <p:sldId id="260" r:id="rId11"/>
    <p:sldId id="272" r:id="rId12"/>
    <p:sldId id="274" r:id="rId13"/>
    <p:sldId id="268" r:id="rId14"/>
    <p:sldId id="263"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59" autoAdjust="0"/>
    <p:restoredTop sz="94660"/>
  </p:normalViewPr>
  <p:slideViewPr>
    <p:cSldViewPr>
      <p:cViewPr varScale="1">
        <p:scale>
          <a:sx n="82" d="100"/>
          <a:sy n="82" d="100"/>
        </p:scale>
        <p:origin x="1478"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CD721C-E5C1-4AB8-A18B-599BCC0E77E0}" type="datetimeFigureOut">
              <a:rPr lang="ru-RU" smtClean="0"/>
              <a:pPr/>
              <a:t>05.12.2020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468EF5-7723-40D1-BBB2-9EFA68FE20F1}"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a:t>Образец заголовка</a:t>
            </a:r>
            <a:endParaRPr kumimoji="0" lang="en-US"/>
          </a:p>
        </p:txBody>
      </p:sp>
      <p:sp>
        <p:nvSpPr>
          <p:cNvPr id="28" name="Дата 27"/>
          <p:cNvSpPr>
            <a:spLocks noGrp="1"/>
          </p:cNvSpPr>
          <p:nvPr>
            <p:ph type="dt" sz="half" idx="10"/>
          </p:nvPr>
        </p:nvSpPr>
        <p:spPr/>
        <p:txBody>
          <a:bodyPr/>
          <a:lstStyle/>
          <a:p>
            <a:fld id="{19806E11-D59A-4878-922F-B33361781259}" type="datetimeFigureOut">
              <a:rPr lang="ru-RU" smtClean="0"/>
              <a:pPr/>
              <a:t>05.12.2020</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4B6F4BF2-565D-4CF4-A640-E61324B446D7}" type="slidenum">
              <a:rPr lang="ru-RU" smtClean="0"/>
              <a:pPr/>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19806E11-D59A-4878-922F-B33361781259}" type="datetimeFigureOut">
              <a:rPr lang="ru-RU" smtClean="0"/>
              <a:pPr/>
              <a:t>05.12.2020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B6F4BF2-565D-4CF4-A640-E61324B446D7}" type="slidenum">
              <a:rPr lang="ru-RU" smtClean="0"/>
              <a:pPr/>
              <a:t>‹#›</a:t>
            </a:fld>
            <a:endParaRPr lang="ru-RU"/>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19806E11-D59A-4878-922F-B33361781259}" type="datetimeFigureOut">
              <a:rPr lang="ru-RU" smtClean="0"/>
              <a:pPr/>
              <a:t>05.12.2020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B6F4BF2-565D-4CF4-A640-E61324B446D7}" type="slidenum">
              <a:rPr lang="ru-RU" smtClean="0"/>
              <a:pPr/>
              <a:t>‹#›</a:t>
            </a:fld>
            <a:endParaRPr lang="ru-RU"/>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19806E11-D59A-4878-922F-B33361781259}" type="datetimeFigureOut">
              <a:rPr lang="ru-RU" smtClean="0"/>
              <a:pPr/>
              <a:t>05.12.2020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B6F4BF2-565D-4CF4-A640-E61324B446D7}" type="slidenum">
              <a:rPr lang="ru-RU" smtClean="0"/>
              <a:pPr/>
              <a:t>‹#›</a:t>
            </a:fld>
            <a:endParaRPr lang="ru-RU"/>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fld id="{19806E11-D59A-4878-922F-B33361781259}" type="datetimeFigureOut">
              <a:rPr lang="ru-RU" smtClean="0"/>
              <a:pPr/>
              <a:t>05.12.2020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4B6F4BF2-565D-4CF4-A640-E61324B446D7}"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19806E11-D59A-4878-922F-B33361781259}" type="datetimeFigureOut">
              <a:rPr lang="ru-RU" smtClean="0"/>
              <a:pPr/>
              <a:t>05.12.2020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B6F4BF2-565D-4CF4-A640-E61324B446D7}" type="slidenum">
              <a:rPr lang="ru-RU" smtClean="0"/>
              <a:pPr/>
              <a:t>‹#›</a:t>
            </a:fld>
            <a:endParaRPr lang="ru-RU"/>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fld id="{19806E11-D59A-4878-922F-B33361781259}" type="datetimeFigureOut">
              <a:rPr lang="ru-RU" smtClean="0"/>
              <a:pPr/>
              <a:t>05.12.2020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B6F4BF2-565D-4CF4-A640-E61324B446D7}" type="slidenum">
              <a:rPr lang="ru-RU" smtClean="0"/>
              <a:pPr/>
              <a:t>‹#›</a:t>
            </a:fld>
            <a:endParaRPr lang="ru-RU"/>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Дата 2"/>
          <p:cNvSpPr>
            <a:spLocks noGrp="1"/>
          </p:cNvSpPr>
          <p:nvPr>
            <p:ph type="dt" sz="half" idx="10"/>
          </p:nvPr>
        </p:nvSpPr>
        <p:spPr/>
        <p:txBody>
          <a:bodyPr/>
          <a:lstStyle/>
          <a:p>
            <a:fld id="{19806E11-D59A-4878-922F-B33361781259}" type="datetimeFigureOut">
              <a:rPr lang="ru-RU" smtClean="0"/>
              <a:pPr/>
              <a:t>05.12.2020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B6F4BF2-565D-4CF4-A640-E61324B446D7}" type="slidenum">
              <a:rPr lang="ru-RU" smtClean="0"/>
              <a:pPr/>
              <a:t>‹#›</a:t>
            </a:fld>
            <a:endParaRPr lang="ru-RU"/>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9806E11-D59A-4878-922F-B33361781259}" type="datetimeFigureOut">
              <a:rPr lang="ru-RU" smtClean="0"/>
              <a:pPr/>
              <a:t>05.12.2020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B6F4BF2-565D-4CF4-A640-E61324B446D7}" type="slidenum">
              <a:rPr lang="ru-RU" smtClean="0"/>
              <a:pPr/>
              <a:t>‹#›</a:t>
            </a:fld>
            <a:endParaRPr lang="ru-RU"/>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19806E11-D59A-4878-922F-B33361781259}" type="datetimeFigureOut">
              <a:rPr lang="ru-RU" smtClean="0"/>
              <a:pPr/>
              <a:t>05.12.2020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B6F4BF2-565D-4CF4-A640-E61324B446D7}" type="slidenum">
              <a:rPr lang="ru-RU" smtClean="0"/>
              <a:pPr/>
              <a:t>‹#›</a:t>
            </a:fld>
            <a:endParaRPr lang="ru-RU"/>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a:t>Образец текста</a:t>
            </a:r>
          </a:p>
        </p:txBody>
      </p:sp>
      <p:sp>
        <p:nvSpPr>
          <p:cNvPr id="5" name="Дата 4"/>
          <p:cNvSpPr>
            <a:spLocks noGrp="1"/>
          </p:cNvSpPr>
          <p:nvPr>
            <p:ph type="dt" sz="half" idx="10"/>
          </p:nvPr>
        </p:nvSpPr>
        <p:spPr/>
        <p:txBody>
          <a:bodyPr/>
          <a:lstStyle/>
          <a:p>
            <a:fld id="{19806E11-D59A-4878-922F-B33361781259}" type="datetimeFigureOut">
              <a:rPr lang="ru-RU" smtClean="0"/>
              <a:pPr/>
              <a:t>05.12.2020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B6F4BF2-565D-4CF4-A640-E61324B446D7}" type="slidenum">
              <a:rPr lang="ru-RU" smtClean="0"/>
              <a:pPr/>
              <a:t>‹#›</a:t>
            </a:fld>
            <a:endParaRPr lang="ru-RU"/>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9806E11-D59A-4878-922F-B33361781259}" type="datetimeFigureOut">
              <a:rPr lang="ru-RU" smtClean="0"/>
              <a:pPr/>
              <a:t>05.12.2020</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4B6F4BF2-565D-4CF4-A640-E61324B446D7}"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random/>
  </p:transition>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file:///C:\student_samples\student_presentation\blogger.ppt"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8.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1628800"/>
            <a:ext cx="7992887" cy="2304256"/>
          </a:xfrm>
        </p:spPr>
        <p:txBody>
          <a:bodyPr>
            <a:normAutofit fontScale="90000"/>
          </a:bodyPr>
          <a:lstStyle/>
          <a:p>
            <a:r>
              <a:rPr lang="ru-RU" sz="8800" dirty="0"/>
              <a:t>Блогер</a:t>
            </a:r>
            <a:br>
              <a:rPr lang="ru-RU" sz="8800" dirty="0"/>
            </a:br>
            <a:r>
              <a:rPr lang="ru-RU" sz="8800" dirty="0"/>
              <a:t> </a:t>
            </a:r>
            <a:r>
              <a:rPr lang="ru-RU" sz="4900" u="sng" dirty="0">
                <a:solidFill>
                  <a:schemeClr val="accent1">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Как быть блогером</a:t>
            </a:r>
            <a:br>
              <a:rPr lang="ru-RU" sz="4900" u="sng" dirty="0">
                <a:solidFill>
                  <a:schemeClr val="accent1">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ru-RU" sz="4900" u="sng" dirty="0">
                <a:solidFill>
                  <a:schemeClr val="accent1">
                    <a:lumMod val="60000"/>
                    <a:lumOff val="40000"/>
                  </a:schemeClr>
                </a:solidFill>
                <a:effectLst/>
                <a:latin typeface="Times New Roman" panose="02020603050405020304" pitchFamily="18" charset="0"/>
                <a:ea typeface="Times New Roman" panose="02020603050405020304" pitchFamily="18" charset="0"/>
              </a:rPr>
              <a:t> (создание блога)</a:t>
            </a:r>
            <a:endParaRPr lang="ru-RU" sz="4900" dirty="0">
              <a:solidFill>
                <a:schemeClr val="accent1">
                  <a:lumMod val="60000"/>
                  <a:lumOff val="40000"/>
                </a:schemeClr>
              </a:solidFill>
            </a:endParaRPr>
          </a:p>
        </p:txBody>
      </p:sp>
      <p:pic>
        <p:nvPicPr>
          <p:cNvPr id="7" name="Рисунок 6" descr="page-0739.jpg">
            <a:extLst>
              <a:ext uri="{FF2B5EF4-FFF2-40B4-BE49-F238E27FC236}">
                <a16:creationId xmlns:a16="http://schemas.microsoft.com/office/drawing/2014/main" id="{8B107FB4-D919-4E39-8FB5-0BE1F01AB5FB}"/>
              </a:ext>
            </a:extLst>
          </p:cNvPr>
          <p:cNvPicPr>
            <a:picLocks noChangeAspect="1"/>
          </p:cNvPicPr>
          <p:nvPr/>
        </p:nvPicPr>
        <p:blipFill>
          <a:blip r:embed="rId3"/>
          <a:stretch>
            <a:fillRect/>
          </a:stretch>
        </p:blipFill>
        <p:spPr>
          <a:xfrm>
            <a:off x="1403648" y="4314292"/>
            <a:ext cx="6429420" cy="2510244"/>
          </a:xfrm>
          <a:prstGeom prst="rect">
            <a:avLst/>
          </a:prstGeom>
          <a:ln>
            <a:noFill/>
          </a:ln>
          <a:effectLst>
            <a:softEdge rad="112500"/>
          </a:effectLst>
        </p:spPr>
      </p:pic>
    </p:spTree>
  </p:cSld>
  <p:clrMapOvr>
    <a:masterClrMapping/>
  </p:clrMapOvr>
  <p:transition>
    <p:rand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r>
              <a:rPr lang="ru-RU" dirty="0"/>
              <a:t>Создайте заголовок (название </a:t>
            </a:r>
            <a:r>
              <a:rPr lang="ru-RU" dirty="0" err="1"/>
              <a:t>блога</a:t>
            </a:r>
            <a:r>
              <a:rPr lang="ru-RU" dirty="0"/>
              <a:t>) и логотип, девиз.</a:t>
            </a:r>
          </a:p>
          <a:p>
            <a:r>
              <a:rPr lang="ru-RU" dirty="0"/>
              <a:t>Сделайте разметку и оформление </a:t>
            </a:r>
            <a:r>
              <a:rPr lang="ru-RU" dirty="0" err="1"/>
              <a:t>блога</a:t>
            </a:r>
            <a:r>
              <a:rPr lang="ru-RU" dirty="0"/>
              <a:t> </a:t>
            </a:r>
          </a:p>
          <a:p>
            <a:r>
              <a:rPr lang="ru-RU" dirty="0"/>
              <a:t>15 минут</a:t>
            </a:r>
          </a:p>
          <a:p>
            <a:endParaRPr lang="ru-RU" dirty="0"/>
          </a:p>
        </p:txBody>
      </p:sp>
      <p:sp>
        <p:nvSpPr>
          <p:cNvPr id="2" name="Заголовок 1"/>
          <p:cNvSpPr>
            <a:spLocks noGrp="1"/>
          </p:cNvSpPr>
          <p:nvPr>
            <p:ph type="title"/>
          </p:nvPr>
        </p:nvSpPr>
        <p:spPr/>
        <p:txBody>
          <a:bodyPr/>
          <a:lstStyle/>
          <a:p>
            <a:r>
              <a:rPr lang="ru-RU" dirty="0"/>
              <a:t> </a:t>
            </a:r>
            <a:r>
              <a:rPr lang="ru-RU" sz="4800" dirty="0"/>
              <a:t>Этап 1</a:t>
            </a:r>
          </a:p>
        </p:txBody>
      </p:sp>
      <p:sp>
        <p:nvSpPr>
          <p:cNvPr id="4" name="Прямоугольник 3"/>
          <p:cNvSpPr/>
          <p:nvPr/>
        </p:nvSpPr>
        <p:spPr>
          <a:xfrm>
            <a:off x="2627784" y="3954780"/>
            <a:ext cx="2966628" cy="1754326"/>
          </a:xfrm>
          <a:prstGeom prst="rect">
            <a:avLst/>
          </a:prstGeom>
          <a:solidFill>
            <a:schemeClr val="accent2">
              <a:lumMod val="75000"/>
            </a:schemeClr>
          </a:solidFill>
        </p:spPr>
        <p:style>
          <a:lnRef idx="2">
            <a:schemeClr val="accent1"/>
          </a:lnRef>
          <a:fillRef idx="1">
            <a:schemeClr val="lt1"/>
          </a:fillRef>
          <a:effectRef idx="0">
            <a:schemeClr val="accent1"/>
          </a:effectRef>
          <a:fontRef idx="minor">
            <a:schemeClr val="dk1"/>
          </a:fontRef>
        </p:style>
        <p:txBody>
          <a:bodyPr wrap="square" lIns="91440" tIns="45720" rIns="91440" bIns="45720">
            <a:spAutoFit/>
          </a:bodyPr>
          <a:lstStyle/>
          <a:p>
            <a:pPr algn="ctr"/>
            <a:r>
              <a:rPr lang="en-US" sz="5400" dirty="0" err="1">
                <a:ln w="18415" cmpd="sng">
                  <a:solidFill>
                    <a:srgbClr val="FFFFFF"/>
                  </a:solidFill>
                  <a:prstDash val="solid"/>
                </a:ln>
                <a:solidFill>
                  <a:srgbClr val="FFFFFF"/>
                </a:solidFill>
                <a:effectLst>
                  <a:outerShdw blurRad="63500" dir="3600000" algn="tl" rotWithShape="0">
                    <a:srgbClr val="000000">
                      <a:alpha val="70000"/>
                    </a:srgbClr>
                  </a:outerShdw>
                </a:effectLst>
              </a:rPr>
              <a:t>Selfie</a:t>
            </a:r>
            <a:endParaRPr lang="en-US" sz="5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r>
              <a:rPr lang="ru-RU" sz="5400" dirty="0">
                <a:ln w="18415" cmpd="sng">
                  <a:solidFill>
                    <a:srgbClr val="FFFFFF"/>
                  </a:solidFill>
                  <a:prstDash val="solid"/>
                </a:ln>
                <a:solidFill>
                  <a:srgbClr val="FFFFFF"/>
                </a:solidFill>
                <a:effectLst>
                  <a:outerShdw blurRad="63500" dir="3600000" algn="tl" rotWithShape="0">
                    <a:srgbClr val="000000">
                      <a:alpha val="70000"/>
                    </a:srgbClr>
                  </a:outerShdw>
                </a:effectLst>
              </a:rPr>
              <a:t>Я сам</a:t>
            </a:r>
            <a:endParaRPr lang="ru-RU" sz="5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ransition>
    <p:rand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5" name="Rectangle 3"/>
          <p:cNvSpPr>
            <a:spLocks noGrp="1" noChangeArrowheads="1"/>
          </p:cNvSpPr>
          <p:nvPr>
            <p:ph idx="1"/>
          </p:nvPr>
        </p:nvSpPr>
        <p:spPr>
          <a:xfrm>
            <a:off x="250825" y="1628774"/>
            <a:ext cx="8435975" cy="2592313"/>
          </a:xfrm>
        </p:spPr>
        <p:txBody>
          <a:bodyPr>
            <a:noAutofit/>
          </a:bodyPr>
          <a:lstStyle/>
          <a:p>
            <a:pPr algn="ctr">
              <a:buFontTx/>
              <a:buNone/>
            </a:pPr>
            <a:r>
              <a:rPr lang="ru-RU" sz="3600" dirty="0"/>
              <a:t>Создайте «Облако тегов», отображающее содержание вашего </a:t>
            </a:r>
            <a:r>
              <a:rPr lang="ru-RU" sz="3600" dirty="0" err="1"/>
              <a:t>блога</a:t>
            </a:r>
            <a:r>
              <a:rPr lang="ru-RU" sz="3600" dirty="0"/>
              <a:t>, его концепцию. </a:t>
            </a:r>
          </a:p>
          <a:p>
            <a:pPr>
              <a:buFontTx/>
              <a:buNone/>
            </a:pPr>
            <a:endParaRPr lang="ru-RU" sz="3600" dirty="0">
              <a:solidFill>
                <a:schemeClr val="accent2"/>
              </a:solidFill>
            </a:endParaRPr>
          </a:p>
        </p:txBody>
      </p:sp>
      <p:sp>
        <p:nvSpPr>
          <p:cNvPr id="207874" name="Rectangle 2"/>
          <p:cNvSpPr>
            <a:spLocks noGrp="1" noChangeArrowheads="1"/>
          </p:cNvSpPr>
          <p:nvPr>
            <p:ph type="title"/>
          </p:nvPr>
        </p:nvSpPr>
        <p:spPr/>
        <p:txBody>
          <a:bodyPr>
            <a:normAutofit/>
          </a:bodyPr>
          <a:lstStyle/>
          <a:p>
            <a:r>
              <a:rPr lang="ru-RU" sz="4800" dirty="0">
                <a:ln w="0"/>
                <a:solidFill>
                  <a:schemeClr val="accent1"/>
                </a:solidFill>
                <a:effectLst>
                  <a:outerShdw blurRad="38100" dist="25400" dir="5400000" algn="ctr" rotWithShape="0">
                    <a:srgbClr val="6E747A">
                      <a:alpha val="43000"/>
                    </a:srgbClr>
                  </a:outerShdw>
                </a:effectLst>
              </a:rPr>
              <a:t>Этап 2</a:t>
            </a:r>
          </a:p>
        </p:txBody>
      </p:sp>
      <p:sp>
        <p:nvSpPr>
          <p:cNvPr id="207876" name="Rectangle 4"/>
          <p:cNvSpPr>
            <a:spLocks noChangeArrowheads="1"/>
          </p:cNvSpPr>
          <p:nvPr/>
        </p:nvSpPr>
        <p:spPr bwMode="auto">
          <a:xfrm>
            <a:off x="323528" y="4365104"/>
            <a:ext cx="8136904" cy="1200329"/>
          </a:xfrm>
          <a:prstGeom prst="rect">
            <a:avLst/>
          </a:prstGeom>
          <a:noFill/>
          <a:ln w="9525">
            <a:noFill/>
            <a:miter lim="800000"/>
            <a:headEnd/>
            <a:tailEnd/>
          </a:ln>
          <a:effectLst/>
        </p:spPr>
        <p:txBody>
          <a:bodyPr wrap="square">
            <a:spAutoFit/>
          </a:bodyPr>
          <a:lstStyle/>
          <a:p>
            <a:r>
              <a:rPr lang="ru-RU" sz="2400" dirty="0"/>
              <a:t>Принцип: </a:t>
            </a:r>
          </a:p>
          <a:p>
            <a:r>
              <a:rPr lang="ru-RU" sz="2400" dirty="0"/>
              <a:t>Чем важнее слово, тем больше его размер.</a:t>
            </a:r>
          </a:p>
          <a:p>
            <a:r>
              <a:rPr lang="ru-RU" sz="2400" dirty="0"/>
              <a:t>*тег – ключевое слово, ярлык</a:t>
            </a:r>
            <a:endParaRPr lang="en-US" sz="2400" dirty="0"/>
          </a:p>
        </p:txBody>
      </p:sp>
    </p:spTree>
  </p:cSld>
  <p:clrMapOvr>
    <a:masterClrMapping/>
  </p:clrMapOvr>
  <p:transition>
    <p:rand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9" name="Rectangle 3"/>
          <p:cNvSpPr>
            <a:spLocks noGrp="1" noChangeArrowheads="1"/>
          </p:cNvSpPr>
          <p:nvPr>
            <p:ph idx="1"/>
          </p:nvPr>
        </p:nvSpPr>
        <p:spPr>
          <a:xfrm>
            <a:off x="457200" y="1772816"/>
            <a:ext cx="8229600" cy="4234475"/>
          </a:xfrm>
        </p:spPr>
        <p:txBody>
          <a:bodyPr/>
          <a:lstStyle/>
          <a:p>
            <a:r>
              <a:rPr lang="ru-RU" dirty="0"/>
              <a:t>Друзья </a:t>
            </a:r>
          </a:p>
          <a:p>
            <a:r>
              <a:rPr lang="ru-RU" dirty="0"/>
              <a:t>Список «Мои </a:t>
            </a:r>
            <a:r>
              <a:rPr lang="ru-RU" dirty="0" err="1"/>
              <a:t>блоги</a:t>
            </a:r>
            <a:r>
              <a:rPr lang="ru-RU" dirty="0"/>
              <a:t>», «Мои подписки»</a:t>
            </a:r>
          </a:p>
          <a:p>
            <a:r>
              <a:rPr lang="ru-RU" dirty="0"/>
              <a:t>Полезные ссылки</a:t>
            </a:r>
          </a:p>
          <a:p>
            <a:r>
              <a:rPr lang="ru-RU" dirty="0"/>
              <a:t>Счетчики</a:t>
            </a:r>
          </a:p>
          <a:p>
            <a:r>
              <a:rPr lang="ru-RU" dirty="0"/>
              <a:t>Календари</a:t>
            </a:r>
          </a:p>
          <a:p>
            <a:r>
              <a:rPr lang="ru-RU" dirty="0"/>
              <a:t>Поиск</a:t>
            </a:r>
          </a:p>
          <a:p>
            <a:r>
              <a:rPr lang="ru-RU" dirty="0"/>
              <a:t>Что-то еще?</a:t>
            </a:r>
          </a:p>
          <a:p>
            <a:endParaRPr lang="ru-RU" dirty="0"/>
          </a:p>
        </p:txBody>
      </p:sp>
      <p:sp>
        <p:nvSpPr>
          <p:cNvPr id="208898" name="Rectangle 2"/>
          <p:cNvSpPr>
            <a:spLocks noGrp="1" noChangeArrowheads="1"/>
          </p:cNvSpPr>
          <p:nvPr>
            <p:ph type="title"/>
          </p:nvPr>
        </p:nvSpPr>
        <p:spPr/>
        <p:txBody>
          <a:bodyPr>
            <a:noAutofit/>
          </a:bodyPr>
          <a:lstStyle/>
          <a:p>
            <a:r>
              <a:rPr lang="ru-RU" sz="4800" dirty="0">
                <a:ln w="0"/>
                <a:solidFill>
                  <a:schemeClr val="accent1"/>
                </a:solidFill>
                <a:effectLst>
                  <a:outerShdw blurRad="38100" dist="25400" dir="5400000" algn="ctr" rotWithShape="0">
                    <a:srgbClr val="6E747A">
                      <a:alpha val="43000"/>
                    </a:srgbClr>
                  </a:outerShdw>
                </a:effectLst>
              </a:rPr>
              <a:t>Этап 3</a:t>
            </a:r>
            <a:br>
              <a:rPr lang="ru-RU" sz="4800" dirty="0">
                <a:ln w="0"/>
                <a:solidFill>
                  <a:schemeClr val="accent1"/>
                </a:solidFill>
                <a:effectLst>
                  <a:outerShdw blurRad="38100" dist="25400" dir="5400000" algn="ctr" rotWithShape="0">
                    <a:srgbClr val="6E747A">
                      <a:alpha val="43000"/>
                    </a:srgbClr>
                  </a:outerShdw>
                </a:effectLst>
              </a:rPr>
            </a:br>
            <a:r>
              <a:rPr lang="ru-RU" sz="4800" dirty="0">
                <a:ln w="0"/>
                <a:solidFill>
                  <a:schemeClr val="accent1"/>
                </a:solidFill>
                <a:effectLst>
                  <a:outerShdw blurRad="38100" dist="25400" dir="5400000" algn="ctr" rotWithShape="0">
                    <a:srgbClr val="6E747A">
                      <a:alpha val="43000"/>
                    </a:srgbClr>
                  </a:outerShdw>
                </a:effectLst>
              </a:rPr>
              <a:t>Гаджеты- виджеты</a:t>
            </a:r>
          </a:p>
        </p:txBody>
      </p:sp>
    </p:spTree>
  </p:cSld>
  <p:clrMapOvr>
    <a:masterClrMapping/>
  </p:clrMapOvr>
  <p:transition>
    <p:rand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1B7D000-F7FD-4AFA-B5E9-A1EF5394BBAF}"/>
              </a:ext>
            </a:extLst>
          </p:cNvPr>
          <p:cNvSpPr>
            <a:spLocks noGrp="1"/>
          </p:cNvSpPr>
          <p:nvPr>
            <p:ph type="title"/>
          </p:nvPr>
        </p:nvSpPr>
        <p:spPr>
          <a:xfrm>
            <a:off x="287524" y="548680"/>
            <a:ext cx="8568952" cy="522288"/>
          </a:xfrm>
        </p:spPr>
        <p:txBody>
          <a:bodyPr>
            <a:noAutofit/>
          </a:bodyPr>
          <a:lstStyle/>
          <a:p>
            <a:r>
              <a:rPr lang="ru-RU" sz="4800" dirty="0"/>
              <a:t>В вашем блоге вы можете:</a:t>
            </a:r>
          </a:p>
        </p:txBody>
      </p:sp>
      <p:sp>
        <p:nvSpPr>
          <p:cNvPr id="8" name="TextBox 7">
            <a:extLst>
              <a:ext uri="{FF2B5EF4-FFF2-40B4-BE49-F238E27FC236}">
                <a16:creationId xmlns:a16="http://schemas.microsoft.com/office/drawing/2014/main" id="{1F5EC78C-E4E2-4CCD-8603-E48B25921293}"/>
              </a:ext>
            </a:extLst>
          </p:cNvPr>
          <p:cNvSpPr txBox="1"/>
          <p:nvPr/>
        </p:nvSpPr>
        <p:spPr>
          <a:xfrm>
            <a:off x="287524" y="1340768"/>
            <a:ext cx="8460940" cy="3859518"/>
          </a:xfrm>
          <a:prstGeom prst="rect">
            <a:avLst/>
          </a:prstGeom>
          <a:noFill/>
        </p:spPr>
        <p:txBody>
          <a:bodyPr wrap="square">
            <a:spAutoFit/>
          </a:bodyPr>
          <a:lstStyle/>
          <a:p>
            <a:pPr marL="533400" indent="-533400">
              <a:lnSpc>
                <a:spcPct val="80000"/>
              </a:lnSpc>
              <a:buAutoNum type="arabicPeriod"/>
            </a:pPr>
            <a:r>
              <a:rPr lang="ru-RU" sz="3600" b="1" dirty="0"/>
              <a:t>Размещать материалы и ссылок на веб-ресурсы</a:t>
            </a:r>
          </a:p>
          <a:p>
            <a:pPr marL="533400" indent="-533400">
              <a:lnSpc>
                <a:spcPct val="80000"/>
              </a:lnSpc>
              <a:buAutoNum type="arabicPeriod"/>
            </a:pPr>
            <a:r>
              <a:rPr lang="ru-RU" sz="3600" b="1" dirty="0"/>
              <a:t>Вести онлайн-дискуссии</a:t>
            </a:r>
          </a:p>
          <a:p>
            <a:pPr marL="533400" indent="-533400">
              <a:lnSpc>
                <a:spcPct val="80000"/>
              </a:lnSpc>
              <a:buAutoNum type="arabicPeriod"/>
            </a:pPr>
            <a:r>
              <a:rPr lang="ru-RU" sz="3600" b="1" dirty="0"/>
              <a:t>Создавать классные публикации</a:t>
            </a:r>
          </a:p>
          <a:p>
            <a:pPr marL="533400" indent="-533400">
              <a:lnSpc>
                <a:spcPct val="80000"/>
              </a:lnSpc>
              <a:buAutoNum type="arabicPeriod"/>
            </a:pPr>
            <a:r>
              <a:rPr lang="ru-RU" sz="3600" b="1" dirty="0"/>
              <a:t>Использовать как доску объявлений</a:t>
            </a:r>
          </a:p>
          <a:p>
            <a:pPr marL="533400" indent="-533400">
              <a:lnSpc>
                <a:spcPct val="80000"/>
              </a:lnSpc>
              <a:buAutoNum type="arabicPeriod"/>
            </a:pPr>
            <a:r>
              <a:rPr lang="ru-RU" sz="3600" b="1" dirty="0"/>
              <a:t>Использовать средства мультимедиа в вашем блоге</a:t>
            </a:r>
          </a:p>
          <a:p>
            <a:pPr>
              <a:lnSpc>
                <a:spcPct val="80000"/>
              </a:lnSpc>
            </a:pPr>
            <a:endParaRPr lang="ru-RU" b="1" dirty="0"/>
          </a:p>
          <a:p>
            <a:pPr>
              <a:lnSpc>
                <a:spcPct val="80000"/>
              </a:lnSpc>
            </a:pPr>
            <a:endParaRPr lang="ru-RU" b="1" dirty="0"/>
          </a:p>
          <a:p>
            <a:pPr marL="533400" indent="-533400">
              <a:lnSpc>
                <a:spcPct val="80000"/>
              </a:lnSpc>
              <a:buFontTx/>
              <a:buNone/>
            </a:pPr>
            <a:endParaRPr lang="ru-RU" dirty="0"/>
          </a:p>
        </p:txBody>
      </p:sp>
      <p:pic>
        <p:nvPicPr>
          <p:cNvPr id="11" name="Picture 2" descr="http://7bloggers.ru/wp-content/uploads/2012/07/blog-04.jpg">
            <a:extLst>
              <a:ext uri="{FF2B5EF4-FFF2-40B4-BE49-F238E27FC236}">
                <a16:creationId xmlns:a16="http://schemas.microsoft.com/office/drawing/2014/main" id="{F0D79121-52E2-4012-9D47-88437799906E}"/>
              </a:ext>
            </a:extLst>
          </p:cNvPr>
          <p:cNvPicPr>
            <a:picLocks noChangeAspect="1" noChangeArrowheads="1"/>
          </p:cNvPicPr>
          <p:nvPr/>
        </p:nvPicPr>
        <p:blipFill>
          <a:blip r:embed="rId2" cstate="print"/>
          <a:srcRect/>
          <a:stretch>
            <a:fillRect/>
          </a:stretch>
        </p:blipFill>
        <p:spPr bwMode="auto">
          <a:xfrm>
            <a:off x="4932040" y="4416304"/>
            <a:ext cx="4211960" cy="2409242"/>
          </a:xfrm>
          <a:prstGeom prst="rect">
            <a:avLst/>
          </a:prstGeom>
          <a:ln>
            <a:noFill/>
          </a:ln>
          <a:effectLst>
            <a:softEdge rad="112500"/>
          </a:effectLst>
        </p:spPr>
      </p:pic>
    </p:spTree>
    <p:extLst>
      <p:ext uri="{BB962C8B-B14F-4D97-AF65-F5344CB8AC3E}">
        <p14:creationId xmlns:p14="http://schemas.microsoft.com/office/powerpoint/2010/main" val="275973788"/>
      </p:ext>
    </p:extLst>
  </p:cSld>
  <p:clrMapOvr>
    <a:masterClrMapping/>
  </p:clrMapOvr>
  <p:transition>
    <p:rand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28596" y="1071546"/>
            <a:ext cx="8229600" cy="2843218"/>
          </a:xfrm>
        </p:spPr>
        <p:txBody>
          <a:bodyPr>
            <a:normAutofit/>
          </a:bodyPr>
          <a:lstStyle/>
          <a:p>
            <a:r>
              <a:rPr lang="ru-RU" sz="9600" dirty="0"/>
              <a:t>конец</a:t>
            </a:r>
          </a:p>
        </p:txBody>
      </p:sp>
      <p:sp>
        <p:nvSpPr>
          <p:cNvPr id="3" name="Подзаголовок 2"/>
          <p:cNvSpPr>
            <a:spLocks noGrp="1"/>
          </p:cNvSpPr>
          <p:nvPr>
            <p:ph type="subTitle" idx="1"/>
          </p:nvPr>
        </p:nvSpPr>
        <p:spPr>
          <a:xfrm flipV="1">
            <a:off x="1371600" y="5084298"/>
            <a:ext cx="2843210" cy="273528"/>
          </a:xfrm>
        </p:spPr>
        <p:txBody>
          <a:bodyPr>
            <a:normAutofit fontScale="47500" lnSpcReduction="20000"/>
          </a:bodyPr>
          <a:lstStyle/>
          <a:p>
            <a:endParaRPr lang="ru-RU" dirty="0"/>
          </a:p>
        </p:txBody>
      </p:sp>
    </p:spTree>
  </p:cSld>
  <p:clrMapOvr>
    <a:masterClrMapping/>
  </p:clrMapOvr>
  <p:transition>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7"/>
          <p:cNvSpPr>
            <a:spLocks noGrp="1"/>
          </p:cNvSpPr>
          <p:nvPr>
            <p:ph type="title"/>
          </p:nvPr>
        </p:nvSpPr>
        <p:spPr>
          <a:xfrm>
            <a:off x="1714480" y="214290"/>
            <a:ext cx="6643734" cy="1162050"/>
          </a:xfrm>
        </p:spPr>
        <p:txBody>
          <a:bodyPr>
            <a:noAutofit/>
          </a:bodyPr>
          <a:lstStyle/>
          <a:p>
            <a:r>
              <a:rPr lang="ru-RU" sz="4800" b="1" dirty="0"/>
              <a:t>Кто такой </a:t>
            </a:r>
            <a:r>
              <a:rPr lang="ru-RU" sz="4800" b="1" dirty="0" err="1"/>
              <a:t>блоггер</a:t>
            </a:r>
            <a:r>
              <a:rPr lang="ru-RU" sz="4800" b="1" dirty="0"/>
              <a:t>?</a:t>
            </a:r>
          </a:p>
        </p:txBody>
      </p:sp>
      <p:sp>
        <p:nvSpPr>
          <p:cNvPr id="9" name="Текст 8"/>
          <p:cNvSpPr>
            <a:spLocks noGrp="1"/>
          </p:cNvSpPr>
          <p:nvPr>
            <p:ph type="body" idx="2"/>
          </p:nvPr>
        </p:nvSpPr>
        <p:spPr>
          <a:xfrm>
            <a:off x="1000100" y="1571612"/>
            <a:ext cx="7072362" cy="1476371"/>
          </a:xfrm>
        </p:spPr>
        <p:txBody>
          <a:bodyPr>
            <a:noAutofit/>
          </a:bodyPr>
          <a:lstStyle/>
          <a:p>
            <a:pPr algn="ctr"/>
            <a:r>
              <a:rPr lang="ru-RU" sz="4000" b="1" dirty="0" err="1">
                <a:solidFill>
                  <a:schemeClr val="accent1">
                    <a:lumMod val="40000"/>
                    <a:lumOff val="60000"/>
                  </a:schemeClr>
                </a:solidFill>
              </a:rPr>
              <a:t>Блоггерами</a:t>
            </a:r>
            <a:r>
              <a:rPr lang="ru-RU" sz="4000" b="1" dirty="0">
                <a:solidFill>
                  <a:schemeClr val="accent1">
                    <a:lumMod val="40000"/>
                    <a:lumOff val="60000"/>
                  </a:schemeClr>
                </a:solidFill>
              </a:rPr>
              <a:t> называют людей, ведущих блог</a:t>
            </a:r>
          </a:p>
        </p:txBody>
      </p:sp>
      <p:pic>
        <p:nvPicPr>
          <p:cNvPr id="7" name="Содержимое 6" descr="112_9_4_173740510.jpg"/>
          <p:cNvPicPr>
            <a:picLocks noGrp="1" noChangeAspect="1"/>
          </p:cNvPicPr>
          <p:nvPr>
            <p:ph sz="half" idx="1"/>
          </p:nvPr>
        </p:nvPicPr>
        <p:blipFill>
          <a:blip r:embed="rId2"/>
          <a:stretch>
            <a:fillRect/>
          </a:stretch>
        </p:blipFill>
        <p:spPr>
          <a:xfrm rot="20628759">
            <a:off x="600627" y="4583176"/>
            <a:ext cx="2353254" cy="1568836"/>
          </a:xfrm>
          <a:prstGeom prst="rect">
            <a:avLst/>
          </a:prstGeom>
          <a:ln>
            <a:noFill/>
          </a:ln>
          <a:effectLst>
            <a:softEdge rad="112500"/>
          </a:effectLst>
        </p:spPr>
      </p:pic>
      <p:pic>
        <p:nvPicPr>
          <p:cNvPr id="10" name="Рисунок 9" descr="bloger.jpg"/>
          <p:cNvPicPr>
            <a:picLocks noChangeAspect="1"/>
          </p:cNvPicPr>
          <p:nvPr/>
        </p:nvPicPr>
        <p:blipFill>
          <a:blip r:embed="rId3"/>
          <a:stretch>
            <a:fillRect/>
          </a:stretch>
        </p:blipFill>
        <p:spPr>
          <a:xfrm>
            <a:off x="3786182" y="3929066"/>
            <a:ext cx="2214578" cy="1659187"/>
          </a:xfrm>
          <a:prstGeom prst="rect">
            <a:avLst/>
          </a:prstGeom>
          <a:ln>
            <a:noFill/>
          </a:ln>
          <a:effectLst>
            <a:softEdge rad="112500"/>
          </a:effectLst>
        </p:spPr>
      </p:pic>
      <p:pic>
        <p:nvPicPr>
          <p:cNvPr id="11" name="Рисунок 10" descr="102662948.jpg"/>
          <p:cNvPicPr>
            <a:picLocks noChangeAspect="1"/>
          </p:cNvPicPr>
          <p:nvPr/>
        </p:nvPicPr>
        <p:blipFill>
          <a:blip r:embed="rId4"/>
          <a:stretch>
            <a:fillRect/>
          </a:stretch>
        </p:blipFill>
        <p:spPr>
          <a:xfrm rot="1335073">
            <a:off x="6830689" y="4702453"/>
            <a:ext cx="2111839" cy="1479411"/>
          </a:xfrm>
          <a:prstGeom prst="rect">
            <a:avLst/>
          </a:prstGeom>
          <a:ln>
            <a:noFill/>
          </a:ln>
          <a:effectLst>
            <a:softEdge rad="112500"/>
          </a:effectLst>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2000" fill="hold"/>
                                        <p:tgtEl>
                                          <p:spTgt spid="9">
                                            <p:txEl>
                                              <p:pRg st="0" end="0"/>
                                            </p:txEl>
                                          </p:spTgt>
                                        </p:tgtEl>
                                        <p:attrNameLst>
                                          <p:attrName>ppt_x</p:attrName>
                                        </p:attrNameLst>
                                      </p:cBhvr>
                                      <p:tavLst>
                                        <p:tav tm="0">
                                          <p:val>
                                            <p:strVal val="1+#ppt_w/2"/>
                                          </p:val>
                                        </p:tav>
                                        <p:tav tm="100000">
                                          <p:val>
                                            <p:strVal val="#ppt_x"/>
                                          </p:val>
                                        </p:tav>
                                      </p:tavLst>
                                    </p:anim>
                                    <p:anim calcmode="lin" valueType="num">
                                      <p:cBhvr additive="base">
                                        <p:cTn id="8" dur="2000" fill="hold"/>
                                        <p:tgtEl>
                                          <p:spTgt spid="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84" y="214290"/>
            <a:ext cx="9687028" cy="1500198"/>
          </a:xfrm>
        </p:spPr>
        <p:txBody>
          <a:bodyPr>
            <a:normAutofit fontScale="90000"/>
          </a:bodyPr>
          <a:lstStyle/>
          <a:p>
            <a:pPr algn="ctr"/>
            <a:r>
              <a:rPr lang="ru-RU" sz="5400" b="1" dirty="0">
                <a:effectLst>
                  <a:outerShdw blurRad="38100" dist="38100" dir="2700000" algn="tl">
                    <a:srgbClr val="000000">
                      <a:alpha val="43137"/>
                    </a:srgbClr>
                  </a:outerShdw>
                </a:effectLst>
              </a:rPr>
              <a:t>Кто был первым </a:t>
            </a:r>
            <a:r>
              <a:rPr lang="ru-RU" sz="5400" b="1" dirty="0" err="1">
                <a:effectLst>
                  <a:outerShdw blurRad="38100" dist="38100" dir="2700000" algn="tl">
                    <a:srgbClr val="000000">
                      <a:alpha val="43137"/>
                    </a:srgbClr>
                  </a:outerShdw>
                </a:effectLst>
              </a:rPr>
              <a:t>блоггером</a:t>
            </a:r>
            <a:r>
              <a:rPr lang="ru-RU" sz="5400" b="1" dirty="0">
                <a:effectLst>
                  <a:outerShdw blurRad="38100" dist="38100" dir="2700000" algn="tl">
                    <a:srgbClr val="000000">
                      <a:alpha val="43137"/>
                    </a:srgbClr>
                  </a:outerShdw>
                </a:effectLst>
              </a:rPr>
              <a:t>?</a:t>
            </a:r>
            <a:br>
              <a:rPr lang="ru-RU" sz="5400" b="1" dirty="0">
                <a:effectLst>
                  <a:outerShdw blurRad="38100" dist="38100" dir="2700000" algn="tl">
                    <a:srgbClr val="000000">
                      <a:alpha val="43137"/>
                    </a:srgbClr>
                  </a:outerShdw>
                </a:effectLst>
              </a:rPr>
            </a:br>
            <a:endParaRPr lang="ru-RU" sz="5400" b="1" dirty="0">
              <a:solidFill>
                <a:schemeClr val="accent1">
                  <a:lumMod val="40000"/>
                  <a:lumOff val="60000"/>
                </a:schemeClr>
              </a:solidFill>
              <a:effectLst>
                <a:outerShdw blurRad="38100" dist="38100" dir="2700000" algn="tl">
                  <a:srgbClr val="000000">
                    <a:alpha val="43137"/>
                  </a:srgbClr>
                </a:outerShdw>
              </a:effectLst>
            </a:endParaRPr>
          </a:p>
        </p:txBody>
      </p:sp>
      <p:sp>
        <p:nvSpPr>
          <p:cNvPr id="3" name="Текст 2"/>
          <p:cNvSpPr>
            <a:spLocks noGrp="1"/>
          </p:cNvSpPr>
          <p:nvPr>
            <p:ph type="body" idx="2"/>
          </p:nvPr>
        </p:nvSpPr>
        <p:spPr>
          <a:xfrm>
            <a:off x="214282" y="1071546"/>
            <a:ext cx="5072098" cy="5572164"/>
          </a:xfrm>
        </p:spPr>
        <p:txBody>
          <a:bodyPr>
            <a:noAutofit/>
          </a:bodyPr>
          <a:lstStyle/>
          <a:p>
            <a:pPr algn="ctr"/>
            <a:r>
              <a:rPr lang="ru-RU" sz="2400" b="1" dirty="0">
                <a:solidFill>
                  <a:schemeClr val="accent1">
                    <a:lumMod val="40000"/>
                    <a:lumOff val="60000"/>
                  </a:schemeClr>
                </a:solidFill>
              </a:rPr>
              <a:t>Первым </a:t>
            </a:r>
            <a:r>
              <a:rPr lang="ru-RU" sz="2400" b="1" dirty="0" err="1">
                <a:solidFill>
                  <a:schemeClr val="accent1">
                    <a:lumMod val="40000"/>
                    <a:lumOff val="60000"/>
                  </a:schemeClr>
                </a:solidFill>
              </a:rPr>
              <a:t>блоггером</a:t>
            </a:r>
            <a:r>
              <a:rPr lang="ru-RU" sz="2400" b="1" dirty="0">
                <a:solidFill>
                  <a:schemeClr val="accent1">
                    <a:lumMod val="40000"/>
                    <a:lumOff val="60000"/>
                  </a:schemeClr>
                </a:solidFill>
              </a:rPr>
              <a:t> стал Тим Бернес-Ли. В 1992 году он создал самый первый </a:t>
            </a:r>
            <a:r>
              <a:rPr lang="ru-RU" sz="2400" b="1" dirty="0" err="1">
                <a:solidFill>
                  <a:schemeClr val="accent1">
                    <a:lumMod val="40000"/>
                    <a:lumOff val="60000"/>
                  </a:schemeClr>
                </a:solidFill>
              </a:rPr>
              <a:t>блог</a:t>
            </a:r>
            <a:r>
              <a:rPr lang="ru-RU" sz="2400" b="1" dirty="0">
                <a:solidFill>
                  <a:schemeClr val="accent1">
                    <a:lumMod val="40000"/>
                    <a:lumOff val="60000"/>
                  </a:schemeClr>
                </a:solidFill>
              </a:rPr>
              <a:t> в мире.                                                                О чем же он писал на страницах своего сайта? Обо всем, что происходило в интернете. Сегодня кажется невероятным, что один человек мог за всем этим уследить. В действительности в те времена интернет был очень маленьким и освещать все последние события был о совсем не трудно.            Кстати, Тим Бернес-Ли является изобретателем интернета.                 </a:t>
            </a:r>
          </a:p>
        </p:txBody>
      </p:sp>
      <p:pic>
        <p:nvPicPr>
          <p:cNvPr id="5" name="Содержимое 4" descr="20130318105145-1_0.jpg"/>
          <p:cNvPicPr>
            <a:picLocks noGrp="1" noChangeAspect="1"/>
          </p:cNvPicPr>
          <p:nvPr>
            <p:ph sz="half" idx="1"/>
          </p:nvPr>
        </p:nvPicPr>
        <p:blipFill>
          <a:blip r:embed="rId2"/>
          <a:stretch>
            <a:fillRect/>
          </a:stretch>
        </p:blipFill>
        <p:spPr>
          <a:xfrm>
            <a:off x="5500694" y="1500174"/>
            <a:ext cx="3145487" cy="3286148"/>
          </a:xfrm>
        </p:spPr>
      </p:pic>
      <p:sp>
        <p:nvSpPr>
          <p:cNvPr id="6" name="TextBox 5"/>
          <p:cNvSpPr txBox="1"/>
          <p:nvPr/>
        </p:nvSpPr>
        <p:spPr>
          <a:xfrm>
            <a:off x="5572132" y="4929198"/>
            <a:ext cx="3000396" cy="523220"/>
          </a:xfrm>
          <a:prstGeom prst="rect">
            <a:avLst/>
          </a:prstGeom>
          <a:noFill/>
        </p:spPr>
        <p:txBody>
          <a:bodyPr wrap="square" rtlCol="0">
            <a:spAutoFit/>
          </a:bodyPr>
          <a:lstStyle/>
          <a:p>
            <a:pPr algn="ctr"/>
            <a:r>
              <a:rPr lang="ru-RU" sz="2800" b="1" dirty="0">
                <a:solidFill>
                  <a:schemeClr val="accent1">
                    <a:lumMod val="40000"/>
                    <a:lumOff val="60000"/>
                  </a:schemeClr>
                </a:solidFill>
              </a:rPr>
              <a:t>Тим Бернес-Ли </a:t>
            </a:r>
            <a:endParaRPr lang="ru-RU" sz="2800" dirty="0"/>
          </a:p>
        </p:txBody>
      </p:sp>
    </p:spTree>
  </p:cSld>
  <p:clrMapOvr>
    <a:masterClrMapping/>
  </p:clrMapOvr>
  <p:transition>
    <p:rand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4800" dirty="0"/>
              <a:t> </a:t>
            </a:r>
          </a:p>
        </p:txBody>
      </p:sp>
      <p:sp>
        <p:nvSpPr>
          <p:cNvPr id="4" name="Текст 3"/>
          <p:cNvSpPr>
            <a:spLocks noGrp="1"/>
          </p:cNvSpPr>
          <p:nvPr>
            <p:ph type="body" sz="half" idx="2"/>
          </p:nvPr>
        </p:nvSpPr>
        <p:spPr>
          <a:xfrm>
            <a:off x="357158" y="1285860"/>
            <a:ext cx="8215370" cy="2643206"/>
          </a:xfrm>
        </p:spPr>
        <p:txBody>
          <a:bodyPr>
            <a:noAutofit/>
          </a:bodyPr>
          <a:lstStyle/>
          <a:p>
            <a:r>
              <a:rPr lang="ru-RU" sz="3200" b="1" dirty="0">
                <a:solidFill>
                  <a:schemeClr val="accent1">
                    <a:lumMod val="40000"/>
                    <a:lumOff val="60000"/>
                  </a:schemeClr>
                </a:solidFill>
              </a:rPr>
              <a:t> </a:t>
            </a:r>
            <a:endParaRPr lang="ru-RU" sz="3200" b="1" dirty="0"/>
          </a:p>
        </p:txBody>
      </p:sp>
      <p:sp>
        <p:nvSpPr>
          <p:cNvPr id="8" name="TextBox 7">
            <a:extLst>
              <a:ext uri="{FF2B5EF4-FFF2-40B4-BE49-F238E27FC236}">
                <a16:creationId xmlns:a16="http://schemas.microsoft.com/office/drawing/2014/main" id="{5A40EA02-DD03-4B2B-8D1B-0B4D58050B10}"/>
              </a:ext>
            </a:extLst>
          </p:cNvPr>
          <p:cNvSpPr txBox="1"/>
          <p:nvPr/>
        </p:nvSpPr>
        <p:spPr>
          <a:xfrm>
            <a:off x="1475656" y="220686"/>
            <a:ext cx="7488832" cy="891911"/>
          </a:xfrm>
          <a:prstGeom prst="rect">
            <a:avLst/>
          </a:prstGeom>
          <a:noFill/>
        </p:spPr>
        <p:txBody>
          <a:bodyPr wrap="square">
            <a:spAutoFit/>
          </a:bodyPr>
          <a:lstStyle/>
          <a:p>
            <a:pPr lvl="0">
              <a:lnSpc>
                <a:spcPct val="115000"/>
              </a:lnSpc>
              <a:spcAft>
                <a:spcPts val="1000"/>
              </a:spcAft>
              <a:tabLst>
                <a:tab pos="457200" algn="l"/>
              </a:tabLst>
            </a:pPr>
            <a:r>
              <a:rPr lang="ru-RU" sz="4800" b="1" dirty="0">
                <a:ln w="0"/>
                <a:solidFill>
                  <a:schemeClr val="accent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Кто может быть блогером?</a:t>
            </a:r>
          </a:p>
        </p:txBody>
      </p:sp>
      <p:sp>
        <p:nvSpPr>
          <p:cNvPr id="10" name="TextBox 9">
            <a:extLst>
              <a:ext uri="{FF2B5EF4-FFF2-40B4-BE49-F238E27FC236}">
                <a16:creationId xmlns:a16="http://schemas.microsoft.com/office/drawing/2014/main" id="{62BE8186-8E29-4158-826E-7451531CC883}"/>
              </a:ext>
            </a:extLst>
          </p:cNvPr>
          <p:cNvSpPr txBox="1"/>
          <p:nvPr/>
        </p:nvSpPr>
        <p:spPr>
          <a:xfrm>
            <a:off x="179512" y="1480903"/>
            <a:ext cx="8607330" cy="3465244"/>
          </a:xfrm>
          <a:prstGeom prst="rect">
            <a:avLst/>
          </a:prstGeom>
          <a:noFill/>
        </p:spPr>
        <p:txBody>
          <a:bodyPr wrap="square">
            <a:spAutoFit/>
          </a:bodyPr>
          <a:lstStyle/>
          <a:p>
            <a:pPr lvl="0">
              <a:lnSpc>
                <a:spcPct val="115000"/>
              </a:lnSpc>
              <a:spcAft>
                <a:spcPts val="1000"/>
              </a:spcAft>
              <a:tabLst>
                <a:tab pos="457200" algn="l"/>
              </a:tabLst>
            </a:pPr>
            <a:r>
              <a:rPr lang="ru-RU" sz="2400" dirty="0">
                <a:solidFill>
                  <a:schemeClr val="tx1">
                    <a:lumMod val="95000"/>
                  </a:schemeClr>
                </a:solidFill>
                <a:effectLst/>
                <a:latin typeface="Calibri" panose="020F0502020204030204" pitchFamily="34" charset="0"/>
                <a:ea typeface="Calibri" panose="020F0502020204030204" pitchFamily="34" charset="0"/>
                <a:cs typeface="Times New Roman" panose="02020603050405020304" pitchFamily="18" charset="0"/>
              </a:rPr>
              <a:t>На сегодняшний день стать блогером может практически любой человек, умеющий читать, грамотно писать и желающий рассказать о своих идеях и мыслях. Для </a:t>
            </a:r>
            <a:r>
              <a:rPr lang="ru-RU" sz="2400" dirty="0" err="1">
                <a:solidFill>
                  <a:schemeClr val="tx1">
                    <a:lumMod val="95000"/>
                  </a:schemeClr>
                </a:solidFill>
                <a:effectLst/>
                <a:latin typeface="Calibri" panose="020F0502020204030204" pitchFamily="34" charset="0"/>
                <a:ea typeface="Calibri" panose="020F0502020204030204" pitchFamily="34" charset="0"/>
                <a:cs typeface="Times New Roman" panose="02020603050405020304" pitchFamily="18" charset="0"/>
              </a:rPr>
              <a:t>блогинга</a:t>
            </a:r>
            <a:r>
              <a:rPr lang="ru-RU" sz="2400" dirty="0">
                <a:solidFill>
                  <a:schemeClr val="tx1">
                    <a:lumMod val="95000"/>
                  </a:schemeClr>
                </a:solidFill>
                <a:effectLst/>
                <a:latin typeface="Calibri" panose="020F0502020204030204" pitchFamily="34" charset="0"/>
                <a:ea typeface="Calibri" panose="020F0502020204030204" pitchFamily="34" charset="0"/>
                <a:cs typeface="Times New Roman" panose="02020603050405020304" pitchFamily="18" charset="0"/>
              </a:rPr>
              <a:t> не существует понятия слишком старых или слишком молодых, здесь нет ограничений по возрасту, национальности и половому признаку. Даже не нужны углубленные знания о компьютерах и интернете. Блогером может стать любой обычный интернет-пользователь.</a:t>
            </a:r>
          </a:p>
        </p:txBody>
      </p:sp>
      <p:pic>
        <p:nvPicPr>
          <p:cNvPr id="12" name="Рисунок 11">
            <a:extLst>
              <a:ext uri="{FF2B5EF4-FFF2-40B4-BE49-F238E27FC236}">
                <a16:creationId xmlns:a16="http://schemas.microsoft.com/office/drawing/2014/main" id="{E6311A1F-9280-4D90-8DBC-AAD8823B8F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94034" y="4942902"/>
            <a:ext cx="2636174" cy="1755452"/>
          </a:xfrm>
          <a:prstGeom prst="rect">
            <a:avLst/>
          </a:prstGeom>
          <a:ln>
            <a:noFill/>
          </a:ln>
          <a:effectLst>
            <a:softEdge rad="112500"/>
          </a:effectLst>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14480" y="714356"/>
            <a:ext cx="6029348" cy="747698"/>
          </a:xfrm>
        </p:spPr>
        <p:txBody>
          <a:bodyPr>
            <a:noAutofit/>
          </a:bodyPr>
          <a:lstStyle/>
          <a:p>
            <a:r>
              <a:rPr lang="ru-RU" sz="4000" dirty="0"/>
              <a:t> </a:t>
            </a:r>
          </a:p>
        </p:txBody>
      </p:sp>
      <p:sp>
        <p:nvSpPr>
          <p:cNvPr id="4" name="Текст 3"/>
          <p:cNvSpPr>
            <a:spLocks noGrp="1"/>
          </p:cNvSpPr>
          <p:nvPr>
            <p:ph type="body" sz="half" idx="2"/>
          </p:nvPr>
        </p:nvSpPr>
        <p:spPr>
          <a:xfrm>
            <a:off x="285720" y="1785926"/>
            <a:ext cx="8643998" cy="2357454"/>
          </a:xfrm>
        </p:spPr>
        <p:txBody>
          <a:bodyPr>
            <a:noAutofit/>
          </a:bodyPr>
          <a:lstStyle/>
          <a:p>
            <a:r>
              <a:rPr lang="ru-RU" sz="3200" b="1" dirty="0">
                <a:solidFill>
                  <a:schemeClr val="accent1">
                    <a:lumMod val="40000"/>
                    <a:lumOff val="60000"/>
                  </a:schemeClr>
                </a:solidFill>
              </a:rPr>
              <a:t> </a:t>
            </a:r>
          </a:p>
        </p:txBody>
      </p:sp>
      <p:sp>
        <p:nvSpPr>
          <p:cNvPr id="8" name="TextBox 7">
            <a:extLst>
              <a:ext uri="{FF2B5EF4-FFF2-40B4-BE49-F238E27FC236}">
                <a16:creationId xmlns:a16="http://schemas.microsoft.com/office/drawing/2014/main" id="{2C299EF4-AC2B-42F1-BA09-E9A5B0953880}"/>
              </a:ext>
            </a:extLst>
          </p:cNvPr>
          <p:cNvSpPr txBox="1"/>
          <p:nvPr/>
        </p:nvSpPr>
        <p:spPr>
          <a:xfrm>
            <a:off x="214282" y="197067"/>
            <a:ext cx="8102134" cy="1741374"/>
          </a:xfrm>
          <a:prstGeom prst="rect">
            <a:avLst/>
          </a:prstGeom>
          <a:noFill/>
        </p:spPr>
        <p:txBody>
          <a:bodyPr wrap="square">
            <a:spAutoFit/>
          </a:bodyPr>
          <a:lstStyle/>
          <a:p>
            <a:pPr lvl="0">
              <a:lnSpc>
                <a:spcPct val="115000"/>
              </a:lnSpc>
              <a:spcAft>
                <a:spcPts val="1000"/>
              </a:spcAft>
              <a:tabLst>
                <a:tab pos="457200" algn="l"/>
              </a:tabLst>
            </a:pPr>
            <a:r>
              <a:rPr lang="ru-RU" sz="4800" b="1"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Почему люди начинают вести свой блог?</a:t>
            </a:r>
          </a:p>
        </p:txBody>
      </p:sp>
      <p:sp>
        <p:nvSpPr>
          <p:cNvPr id="10" name="TextBox 9">
            <a:extLst>
              <a:ext uri="{FF2B5EF4-FFF2-40B4-BE49-F238E27FC236}">
                <a16:creationId xmlns:a16="http://schemas.microsoft.com/office/drawing/2014/main" id="{5CECA285-5B81-4797-9096-69E59A6C9B46}"/>
              </a:ext>
            </a:extLst>
          </p:cNvPr>
          <p:cNvSpPr txBox="1"/>
          <p:nvPr/>
        </p:nvSpPr>
        <p:spPr>
          <a:xfrm>
            <a:off x="214282" y="2118000"/>
            <a:ext cx="8462174" cy="2191049"/>
          </a:xfrm>
          <a:prstGeom prst="rect">
            <a:avLst/>
          </a:prstGeom>
          <a:noFill/>
        </p:spPr>
        <p:txBody>
          <a:bodyPr wrap="square">
            <a:spAutoFit/>
          </a:bodyPr>
          <a:lstStyle/>
          <a:p>
            <a:pPr lvl="0">
              <a:lnSpc>
                <a:spcPct val="115000"/>
              </a:lnSpc>
              <a:spcAft>
                <a:spcPts val="1000"/>
              </a:spcAft>
              <a:tabLst>
                <a:tab pos="457200" algn="l"/>
              </a:tabLst>
            </a:pPr>
            <a:r>
              <a:rPr lang="ru-RU" sz="2400" dirty="0">
                <a:effectLst/>
                <a:latin typeface="Calibri" panose="020F0502020204030204" pitchFamily="34" charset="0"/>
                <a:ea typeface="Calibri" panose="020F0502020204030204" pitchFamily="34" charset="0"/>
                <a:cs typeface="Times New Roman" panose="02020603050405020304" pitchFamily="18" charset="0"/>
              </a:rPr>
              <a:t>Люди начинают вести собственные блоги по многим причинам. Блог может помочь стать лучшим писателем, быть источником дополнительного или основного дохода, или же просто использоваться как платформа для обмена своими идеями, мыслями и знаниями.</a:t>
            </a:r>
          </a:p>
        </p:txBody>
      </p:sp>
      <p:pic>
        <p:nvPicPr>
          <p:cNvPr id="11" name="Рисунок 10">
            <a:extLst>
              <a:ext uri="{FF2B5EF4-FFF2-40B4-BE49-F238E27FC236}">
                <a16:creationId xmlns:a16="http://schemas.microsoft.com/office/drawing/2014/main" id="{3E648A40-8FE6-4D35-8F00-5737C686C7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94034" y="4942902"/>
            <a:ext cx="2636174" cy="1755452"/>
          </a:xfrm>
          <a:prstGeom prst="rect">
            <a:avLst/>
          </a:prstGeom>
          <a:ln>
            <a:noFill/>
          </a:ln>
          <a:effectLst>
            <a:softEdge rad="112500"/>
          </a:effectLst>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7E9AC23-29D6-456B-A8F1-42033BB1A4F0}"/>
              </a:ext>
            </a:extLst>
          </p:cNvPr>
          <p:cNvSpPr>
            <a:spLocks noGrp="1"/>
          </p:cNvSpPr>
          <p:nvPr>
            <p:ph type="title"/>
          </p:nvPr>
        </p:nvSpPr>
        <p:spPr/>
        <p:txBody>
          <a:bodyPr>
            <a:normAutofit fontScale="90000"/>
          </a:bodyPr>
          <a:lstStyle/>
          <a:p>
            <a:r>
              <a:rPr lang="ru-RU" sz="530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Еще о </a:t>
            </a:r>
            <a:r>
              <a:rPr lang="ru-RU" sz="5300" dirty="0" err="1">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блогинге</a:t>
            </a:r>
            <a:r>
              <a:rPr lang="ru-RU" sz="530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endParaRPr lang="ru-RU" dirty="0"/>
          </a:p>
        </p:txBody>
      </p:sp>
      <p:sp>
        <p:nvSpPr>
          <p:cNvPr id="4" name="Текст 3">
            <a:extLst>
              <a:ext uri="{FF2B5EF4-FFF2-40B4-BE49-F238E27FC236}">
                <a16:creationId xmlns:a16="http://schemas.microsoft.com/office/drawing/2014/main" id="{F0DBC51B-44B7-401F-A467-5F1E477AD6DD}"/>
              </a:ext>
            </a:extLst>
          </p:cNvPr>
          <p:cNvSpPr>
            <a:spLocks noGrp="1"/>
          </p:cNvSpPr>
          <p:nvPr>
            <p:ph type="body" sz="half" idx="2"/>
          </p:nvPr>
        </p:nvSpPr>
        <p:spPr>
          <a:xfrm>
            <a:off x="215516" y="935523"/>
            <a:ext cx="8712968" cy="5081614"/>
          </a:xfrm>
        </p:spPr>
        <p:txBody>
          <a:bodyPr>
            <a:normAutofit fontScale="92500"/>
          </a:bodyPr>
          <a:lstStyle/>
          <a:p>
            <a:pPr lvl="0">
              <a:lnSpc>
                <a:spcPct val="115000"/>
              </a:lnSpc>
              <a:spcAft>
                <a:spcPts val="1000"/>
              </a:spcAft>
              <a:tabLst>
                <a:tab pos="457200" algn="l"/>
              </a:tabLst>
            </a:pPr>
            <a:r>
              <a:rPr lang="ru-RU" sz="2400" dirty="0">
                <a:latin typeface="Calibri" panose="020F0502020204030204" pitchFamily="34" charset="0"/>
                <a:ea typeface="Calibri" panose="020F0502020204030204" pitchFamily="34" charset="0"/>
                <a:cs typeface="Times New Roman" panose="02020603050405020304" pitchFamily="18" charset="0"/>
              </a:rPr>
              <a:t>В</a:t>
            </a:r>
            <a:r>
              <a:rPr lang="ru-RU" sz="2400" dirty="0">
                <a:effectLst/>
                <a:latin typeface="Calibri" panose="020F0502020204030204" pitchFamily="34" charset="0"/>
                <a:ea typeface="Calibri" panose="020F0502020204030204" pitchFamily="34" charset="0"/>
                <a:cs typeface="Times New Roman" panose="02020603050405020304" pitchFamily="18" charset="0"/>
              </a:rPr>
              <a:t>ести блог может быть довольно увлекательно и весело, если писать в нем на любимую тематику и интересующие автора вещи. Когда блогер пишет о вещах, которые ему нравятся и встречает людей в интернете, которые разделяют похожие с ним интересы, он может таким образом даже заводить новых друзей и интересно проводить время.</a:t>
            </a:r>
          </a:p>
          <a:p>
            <a:pPr lvl="0">
              <a:lnSpc>
                <a:spcPct val="115000"/>
              </a:lnSpc>
              <a:spcAft>
                <a:spcPts val="1000"/>
              </a:spcAft>
              <a:tabLst>
                <a:tab pos="457200" algn="l"/>
              </a:tabLst>
            </a:pP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1000"/>
              </a:spcAft>
              <a:tabLst>
                <a:tab pos="457200" algn="l"/>
              </a:tabLst>
            </a:pPr>
            <a:r>
              <a:rPr lang="ru-RU" sz="2400" dirty="0">
                <a:effectLst/>
                <a:latin typeface="Calibri" panose="020F0502020204030204" pitchFamily="34" charset="0"/>
                <a:ea typeface="Calibri" panose="020F0502020204030204" pitchFamily="34" charset="0"/>
                <a:cs typeface="Times New Roman" panose="02020603050405020304" pitchFamily="18" charset="0"/>
              </a:rPr>
              <a:t>Неважно какую блогер выберет тематику, на которую будет писать с своем блоге, главное делать то с душой и рвением, тогда статьи получаются по-настоящему интересными и вкусными. К тому же, в ходе ведения блога, автор может узнавать новые, ранее неизведанные для него, вещи.</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pic>
        <p:nvPicPr>
          <p:cNvPr id="5" name="Рисунок 4">
            <a:extLst>
              <a:ext uri="{FF2B5EF4-FFF2-40B4-BE49-F238E27FC236}">
                <a16:creationId xmlns:a16="http://schemas.microsoft.com/office/drawing/2014/main" id="{31B0DACD-0680-4173-8BE8-9FD59B3ACF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07826" y="5139411"/>
            <a:ext cx="2636174" cy="1755452"/>
          </a:xfrm>
          <a:prstGeom prst="rect">
            <a:avLst/>
          </a:prstGeom>
          <a:ln>
            <a:noFill/>
          </a:ln>
          <a:effectLst>
            <a:softEdge rad="112500"/>
          </a:effectLst>
        </p:spPr>
      </p:pic>
    </p:spTree>
    <p:extLst>
      <p:ext uri="{BB962C8B-B14F-4D97-AF65-F5344CB8AC3E}">
        <p14:creationId xmlns:p14="http://schemas.microsoft.com/office/powerpoint/2010/main" val="3774462306"/>
      </p:ext>
    </p:extLst>
  </p:cSld>
  <p:clrMapOvr>
    <a:masterClrMapping/>
  </p:clrMapOvr>
  <p:transition>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7E9AC23-29D6-456B-A8F1-42033BB1A4F0}"/>
              </a:ext>
            </a:extLst>
          </p:cNvPr>
          <p:cNvSpPr>
            <a:spLocks noGrp="1"/>
          </p:cNvSpPr>
          <p:nvPr>
            <p:ph type="title"/>
          </p:nvPr>
        </p:nvSpPr>
        <p:spPr/>
        <p:txBody>
          <a:bodyPr>
            <a:normAutofit fontScale="90000"/>
          </a:bodyPr>
          <a:lstStyle/>
          <a:p>
            <a:r>
              <a:rPr lang="ru-RU" sz="530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Еще о </a:t>
            </a:r>
            <a:r>
              <a:rPr lang="ru-RU" sz="5300" dirty="0" err="1">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блогинге</a:t>
            </a:r>
            <a:r>
              <a:rPr lang="ru-RU" sz="5300"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endParaRPr lang="ru-RU" dirty="0"/>
          </a:p>
        </p:txBody>
      </p:sp>
      <p:sp>
        <p:nvSpPr>
          <p:cNvPr id="4" name="Текст 3">
            <a:extLst>
              <a:ext uri="{FF2B5EF4-FFF2-40B4-BE49-F238E27FC236}">
                <a16:creationId xmlns:a16="http://schemas.microsoft.com/office/drawing/2014/main" id="{F0DBC51B-44B7-401F-A467-5F1E477AD6DD}"/>
              </a:ext>
            </a:extLst>
          </p:cNvPr>
          <p:cNvSpPr>
            <a:spLocks noGrp="1"/>
          </p:cNvSpPr>
          <p:nvPr>
            <p:ph type="body" sz="half" idx="2"/>
          </p:nvPr>
        </p:nvSpPr>
        <p:spPr>
          <a:xfrm>
            <a:off x="179512" y="1166786"/>
            <a:ext cx="8712968" cy="4782493"/>
          </a:xfrm>
        </p:spPr>
        <p:txBody>
          <a:bodyPr>
            <a:normAutofit/>
          </a:bodyPr>
          <a:lstStyle/>
          <a:p>
            <a:pPr lvl="0">
              <a:lnSpc>
                <a:spcPct val="115000"/>
              </a:lnSpc>
              <a:spcAft>
                <a:spcPts val="1000"/>
              </a:spcAft>
              <a:tabLst>
                <a:tab pos="457200" algn="l"/>
              </a:tabLst>
            </a:pPr>
            <a:r>
              <a:rPr lang="ru-RU" sz="2400" dirty="0">
                <a:effectLst/>
                <a:latin typeface="Calibri" panose="020F0502020204030204" pitchFamily="34" charset="0"/>
                <a:ea typeface="Calibri" panose="020F0502020204030204" pitchFamily="34" charset="0"/>
                <a:cs typeface="Times New Roman" panose="02020603050405020304" pitchFamily="18" charset="0"/>
              </a:rPr>
              <a:t>Написание поста или статьи - это перенос мыслей на бумагу, в данном случае - в текстовый редактор. Автор блога имеет собственное мнение, наблюдение, или же просто задает вопросы.</a:t>
            </a:r>
          </a:p>
          <a:p>
            <a:pPr lvl="0">
              <a:lnSpc>
                <a:spcPct val="115000"/>
              </a:lnSpc>
              <a:spcAft>
                <a:spcPts val="1000"/>
              </a:spcAft>
              <a:tabLst>
                <a:tab pos="457200" algn="l"/>
              </a:tabLst>
            </a:pPr>
            <a:r>
              <a:rPr lang="ru-RU" sz="2400" dirty="0">
                <a:effectLst/>
                <a:latin typeface="Calibri" panose="020F0502020204030204" pitchFamily="34" charset="0"/>
                <a:ea typeface="Calibri" panose="020F0502020204030204" pitchFamily="34" charset="0"/>
                <a:cs typeface="Times New Roman" panose="02020603050405020304" pitchFamily="18" charset="0"/>
              </a:rPr>
              <a:t> Блог может стать путем к финансовой свободе, но как и любая другая работа, это потребует времени и усилий. Однако, будучи блогером, человек сам себе является начальником, который работает когда захочет и сколько он захочет, сам создавая рабочий график, находясь в комфортных домашних условиях.</a:t>
            </a:r>
          </a:p>
          <a:p>
            <a:endParaRPr lang="ru-RU" dirty="0"/>
          </a:p>
        </p:txBody>
      </p:sp>
      <p:pic>
        <p:nvPicPr>
          <p:cNvPr id="5" name="Рисунок 4">
            <a:extLst>
              <a:ext uri="{FF2B5EF4-FFF2-40B4-BE49-F238E27FC236}">
                <a16:creationId xmlns:a16="http://schemas.microsoft.com/office/drawing/2014/main" id="{25871C6E-5FA0-4DA0-87DA-B472E7BED0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07826" y="5106451"/>
            <a:ext cx="2636174" cy="1755452"/>
          </a:xfrm>
          <a:prstGeom prst="rect">
            <a:avLst/>
          </a:prstGeom>
          <a:ln>
            <a:noFill/>
          </a:ln>
          <a:effectLst>
            <a:softEdge rad="112500"/>
          </a:effectLst>
        </p:spPr>
      </p:pic>
    </p:spTree>
    <p:extLst>
      <p:ext uri="{BB962C8B-B14F-4D97-AF65-F5344CB8AC3E}">
        <p14:creationId xmlns:p14="http://schemas.microsoft.com/office/powerpoint/2010/main" val="498596295"/>
      </p:ext>
    </p:extLst>
  </p:cSld>
  <p:clrMapOvr>
    <a:masterClrMapping/>
  </p:clrMapOvr>
  <p:transition>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http://wmcorporation.ru/wp-content/uploads/2014/09/1001002.png"/>
          <p:cNvPicPr>
            <a:picLocks noChangeAspect="1" noChangeArrowheads="1"/>
          </p:cNvPicPr>
          <p:nvPr/>
        </p:nvPicPr>
        <p:blipFill>
          <a:blip r:embed="rId2" cstate="print"/>
          <a:srcRect/>
          <a:stretch>
            <a:fillRect/>
          </a:stretch>
        </p:blipFill>
        <p:spPr bwMode="auto">
          <a:xfrm>
            <a:off x="1115616" y="476672"/>
            <a:ext cx="6555957" cy="4934380"/>
          </a:xfrm>
          <a:prstGeom prst="rect">
            <a:avLst/>
          </a:prstGeom>
          <a:noFill/>
        </p:spPr>
      </p:pic>
    </p:spTree>
  </p:cSld>
  <p:clrMapOvr>
    <a:masterClrMapping/>
  </p:clrMapOvr>
  <p:transition>
    <p:rand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282332"/>
            <a:ext cx="8229600" cy="4709160"/>
          </a:xfrm>
        </p:spPr>
        <p:txBody>
          <a:bodyPr/>
          <a:lstStyle/>
          <a:p>
            <a:pPr marL="137160" indent="0">
              <a:buNone/>
            </a:pPr>
            <a:r>
              <a:rPr lang="ru-RU" dirty="0"/>
              <a:t>Все, кому интересна тема использования </a:t>
            </a:r>
            <a:r>
              <a:rPr lang="ru-RU" dirty="0" err="1"/>
              <a:t>интернет-технологий</a:t>
            </a:r>
            <a:r>
              <a:rPr lang="ru-RU" dirty="0"/>
              <a:t> и компьютерных инструментов в образовании, могут</a:t>
            </a:r>
            <a:r>
              <a:rPr lang="en-US" dirty="0"/>
              <a:t> </a:t>
            </a:r>
            <a:r>
              <a:rPr lang="ru-RU" dirty="0"/>
              <a:t>познакомиться с этапами создания </a:t>
            </a:r>
            <a:r>
              <a:rPr lang="ru-RU" dirty="0" err="1"/>
              <a:t>блога</a:t>
            </a:r>
            <a:r>
              <a:rPr lang="ru-RU" dirty="0"/>
              <a:t> И.Баженова</a:t>
            </a:r>
            <a:br>
              <a:rPr lang="ru-RU" dirty="0"/>
            </a:br>
            <a:r>
              <a:rPr lang="en-US" dirty="0"/>
              <a:t>http://iibazhenov.ucoz.ru/</a:t>
            </a:r>
            <a:endParaRPr lang="ru-RU" dirty="0"/>
          </a:p>
        </p:txBody>
      </p:sp>
      <p:pic>
        <p:nvPicPr>
          <p:cNvPr id="2050" name="Picture 2" descr="http://www.serp.by/sites/default/files/Blog2.jpg"/>
          <p:cNvPicPr>
            <a:picLocks noChangeAspect="1" noChangeArrowheads="1"/>
          </p:cNvPicPr>
          <p:nvPr/>
        </p:nvPicPr>
        <p:blipFill>
          <a:blip r:embed="rId2" cstate="print"/>
          <a:srcRect/>
          <a:stretch>
            <a:fillRect/>
          </a:stretch>
        </p:blipFill>
        <p:spPr bwMode="auto">
          <a:xfrm>
            <a:off x="2058923" y="3673036"/>
            <a:ext cx="5026154" cy="2636912"/>
          </a:xfrm>
          <a:prstGeom prst="rect">
            <a:avLst/>
          </a:prstGeom>
          <a:ln>
            <a:noFill/>
          </a:ln>
          <a:effectLst>
            <a:softEdge rad="112500"/>
          </a:effectLst>
        </p:spPr>
      </p:pic>
    </p:spTree>
  </p:cSld>
  <p:clrMapOvr>
    <a:masterClrMapping/>
  </p:clrMapOvr>
  <p:transition>
    <p:random/>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335</TotalTime>
  <Words>565</Words>
  <Application>Microsoft Office PowerPoint</Application>
  <PresentationFormat>Экран (4:3)</PresentationFormat>
  <Paragraphs>49</Paragraphs>
  <Slides>14</Slides>
  <Notes>0</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14</vt:i4>
      </vt:variant>
    </vt:vector>
  </HeadingPairs>
  <TitlesOfParts>
    <vt:vector size="23" baseType="lpstr">
      <vt:lpstr>Arial</vt:lpstr>
      <vt:lpstr>Book Antiqua</vt:lpstr>
      <vt:lpstr>Calibri</vt:lpstr>
      <vt:lpstr>Lucida Sans</vt:lpstr>
      <vt:lpstr>Times New Roman</vt:lpstr>
      <vt:lpstr>Wingdings</vt:lpstr>
      <vt:lpstr>Wingdings 2</vt:lpstr>
      <vt:lpstr>Wingdings 3</vt:lpstr>
      <vt:lpstr>Апекс</vt:lpstr>
      <vt:lpstr>Блогер  Как быть блогером  (создание блога)</vt:lpstr>
      <vt:lpstr>Кто такой блоггер?</vt:lpstr>
      <vt:lpstr>Кто был первым блоггером? </vt:lpstr>
      <vt:lpstr> </vt:lpstr>
      <vt:lpstr> </vt:lpstr>
      <vt:lpstr>Еще о блогинге: </vt:lpstr>
      <vt:lpstr>Еще о блогинге: </vt:lpstr>
      <vt:lpstr>Презентация PowerPoint</vt:lpstr>
      <vt:lpstr>Презентация PowerPoint</vt:lpstr>
      <vt:lpstr> Этап 1</vt:lpstr>
      <vt:lpstr>Этап 2</vt:lpstr>
      <vt:lpstr>Этап 3 Гаджеты- виджеты</vt:lpstr>
      <vt:lpstr>В вашем блоге вы можете:</vt:lpstr>
      <vt:lpstr>конец</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Алекс</dc:creator>
  <cp:lastModifiedBy>Ирина Белослудцева</cp:lastModifiedBy>
  <cp:revision>33</cp:revision>
  <dcterms:created xsi:type="dcterms:W3CDTF">2014-10-10T14:53:03Z</dcterms:created>
  <dcterms:modified xsi:type="dcterms:W3CDTF">2020-12-05T16:42:05Z</dcterms:modified>
</cp:coreProperties>
</file>